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media42.mp4" ContentType="video/mp4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40.wmf" ContentType="image/x-wmf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34.wmf" ContentType="image/x-wmf"/>
  <Override PartName="/ppt/media/image23.png" ContentType="image/png"/>
  <Override PartName="/ppt/media/image24.png" ContentType="image/png"/>
  <Override PartName="/ppt/media/image25.png" ContentType="image/png"/>
  <Override PartName="/ppt/media/image37.wmf" ContentType="image/x-wmf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wmf" ContentType="image/x-wmf"/>
  <Override PartName="/ppt/media/image32.png" ContentType="image/png"/>
  <Override PartName="/ppt/media/image33.png" ContentType="image/png"/>
  <Override PartName="/ppt/media/image35.png" ContentType="image/png"/>
  <Override PartName="/ppt/media/image36.png" ContentType="image/png"/>
  <Override PartName="/ppt/media/image38.png" ContentType="image/png"/>
  <Override PartName="/ppt/media/image39.png" ContentType="image/png"/>
  <Override PartName="/ppt/media/image41.png" ContentType="image/png"/>
  <Override PartName="/ppt/media/image4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F73DFD3-5AD9-498E-AA92-94A53AAD0271}" type="datetime">
              <a:rPr b="0" lang="en-GB" sz="1200" spc="-1" strike="noStrike">
                <a:solidFill>
                  <a:srgbClr val="8b8b8b"/>
                </a:solidFill>
                <a:latin typeface="Calibri"/>
              </a:rPr>
              <a:t>17/03/21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D2E3443-36BB-41ED-AD0D-BFDA49BDD40B}" type="slidenum">
              <a:rPr b="0" lang="en-GB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wmf"/><Relationship Id="rId4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wmf"/><Relationship Id="rId4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video" Target="../media/media42.mp4"/><Relationship Id="rId2" Type="http://schemas.microsoft.com/office/2007/relationships/media" Target="../media/media42.mp4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wmf"/><Relationship Id="rId4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wmf"/><Relationship Id="rId4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12185640" cy="6897600"/>
          </a:xfrm>
          <a:prstGeom prst="rect">
            <a:avLst/>
          </a:prstGeom>
          <a:solidFill>
            <a:srgbClr val="16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TextShape 2"/>
          <p:cNvSpPr txBox="1"/>
          <p:nvPr/>
        </p:nvSpPr>
        <p:spPr>
          <a:xfrm>
            <a:off x="6889320" y="4403520"/>
            <a:ext cx="4894560" cy="7138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zh-CN" sz="4400" spc="-1" strike="noStrike">
                <a:solidFill>
                  <a:srgbClr val="f2f2f2"/>
                </a:solidFill>
                <a:latin typeface="Helvetica Neue UltraLight"/>
                <a:ea typeface="Helvetica Neue UltraLight"/>
              </a:rPr>
              <a:t>快进给</a:t>
            </a:r>
            <a:r>
              <a:rPr b="0" lang="en-US" sz="4400" spc="-1" strike="noStrike">
                <a:solidFill>
                  <a:srgbClr val="f2f2f2"/>
                </a:solidFill>
                <a:latin typeface="Helvetica Neue UltraLight"/>
                <a:ea typeface="Helvetica Neue UltraLight"/>
              </a:rPr>
              <a:t>-</a:t>
            </a:r>
            <a:r>
              <a:rPr b="0" lang="zh-CN" sz="4400" spc="-1" strike="noStrike">
                <a:solidFill>
                  <a:srgbClr val="f2f2f2"/>
                </a:solidFill>
                <a:latin typeface="Helvetica Neue UltraLight"/>
                <a:ea typeface="Helvetica Neue UltraLight"/>
              </a:rPr>
              <a:t>系列</a:t>
            </a:r>
            <a:r>
              <a:rPr b="0" lang="en-GB" sz="4400" spc="-1" strike="noStrike">
                <a:solidFill>
                  <a:srgbClr val="f2f2f2"/>
                </a:solidFill>
                <a:latin typeface="Helvetica Neue UltraLight"/>
                <a:ea typeface="Helvetica Neue UltraLight"/>
              </a:rPr>
              <a:t>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3" name="Picture 4" descr=""/>
          <p:cNvPicPr/>
          <p:nvPr/>
        </p:nvPicPr>
        <p:blipFill>
          <a:blip r:embed="rId1"/>
          <a:stretch/>
        </p:blipFill>
        <p:spPr>
          <a:xfrm rot="2648400">
            <a:off x="4103280" y="2027880"/>
            <a:ext cx="3492000" cy="1917360"/>
          </a:xfrm>
          <a:prstGeom prst="rect">
            <a:avLst/>
          </a:prstGeom>
          <a:ln w="0">
            <a:noFill/>
          </a:ln>
          <a:effectLst>
            <a:reflection algn="bl" blurRad="6350" dir="5400000" endA="300" endPos="35000" rotWithShape="0" stA="52000" sy="-100000"/>
          </a:effectLst>
        </p:spPr>
      </p:pic>
      <p:pic>
        <p:nvPicPr>
          <p:cNvPr id="44" name="" descr=""/>
          <p:cNvPicPr/>
          <p:nvPr/>
        </p:nvPicPr>
        <p:blipFill>
          <a:blip r:embed="rId2"/>
          <a:stretch/>
        </p:blipFill>
        <p:spPr>
          <a:xfrm>
            <a:off x="61920" y="33840"/>
            <a:ext cx="1538280" cy="179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0" y="21960"/>
            <a:ext cx="12191760" cy="375156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2"/>
          <p:cNvSpPr/>
          <p:nvPr/>
        </p:nvSpPr>
        <p:spPr>
          <a:xfrm>
            <a:off x="0" y="3688560"/>
            <a:ext cx="12191760" cy="3165120"/>
          </a:xfrm>
          <a:prstGeom prst="rect">
            <a:avLst/>
          </a:prstGeom>
          <a:gradFill rotWithShape="0">
            <a:gsLst>
              <a:gs pos="96000">
                <a:srgbClr val="6a7590"/>
              </a:gs>
              <a:gs pos="100000">
                <a:srgbClr val="f6f8fc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3"/>
          <p:cNvSpPr/>
          <p:nvPr/>
        </p:nvSpPr>
        <p:spPr>
          <a:xfrm>
            <a:off x="0" y="981000"/>
            <a:ext cx="6095520" cy="172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TextShape 4"/>
          <p:cNvSpPr txBox="1"/>
          <p:nvPr/>
        </p:nvSpPr>
        <p:spPr>
          <a:xfrm>
            <a:off x="194040" y="520920"/>
            <a:ext cx="62834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30000"/>
          </a:bodyPr>
          <a:p>
            <a:pPr>
              <a:lnSpc>
                <a:spcPct val="90000"/>
              </a:lnSpc>
            </a:pPr>
            <a:r>
              <a:rPr b="0" lang="en-GB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SDMT 09T312   PR    UN 330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Picture 9" descr=""/>
          <p:cNvPicPr/>
          <p:nvPr/>
        </p:nvPicPr>
        <p:blipFill>
          <a:blip r:embed="rId1"/>
          <a:stretch/>
        </p:blipFill>
        <p:spPr>
          <a:xfrm>
            <a:off x="263520" y="5489640"/>
            <a:ext cx="6048000" cy="111348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2" descr=""/>
          <p:cNvPicPr/>
          <p:nvPr/>
        </p:nvPicPr>
        <p:blipFill>
          <a:blip r:embed="rId2"/>
          <a:stretch/>
        </p:blipFill>
        <p:spPr>
          <a:xfrm rot="10800000">
            <a:off x="10326240" y="307800"/>
            <a:ext cx="2609640" cy="2609640"/>
          </a:xfrm>
          <a:prstGeom prst="rect">
            <a:avLst/>
          </a:prstGeom>
          <a:ln w="0"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188280" y="1190880"/>
            <a:ext cx="6825240" cy="23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快进给</a:t>
            </a:r>
            <a:r>
              <a:rPr b="0" lang="en-US" sz="2000" spc="-1" strike="noStrike">
                <a:solidFill>
                  <a:srgbClr val="f2f2f2"/>
                </a:solidFill>
                <a:latin typeface="Calibri"/>
              </a:rPr>
              <a:t> 高性能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中粗加工</a:t>
            </a:r>
            <a:r>
              <a:rPr b="0" lang="en-US" sz="2000" spc="-1" strike="noStrike">
                <a:solidFill>
                  <a:srgbClr val="f2f2f2"/>
                </a:solidFill>
                <a:latin typeface="Calibri"/>
              </a:rPr>
              <a:t>  大平面加工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针对钢件、不锈钢及铸铁加工优化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干切加工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69" name="CustomShape 6"/>
          <p:cNvSpPr/>
          <p:nvPr/>
        </p:nvSpPr>
        <p:spPr>
          <a:xfrm>
            <a:off x="9480240" y="2958120"/>
            <a:ext cx="2711520" cy="5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3000"/>
          </a:bodyPr>
          <a:p>
            <a:pPr algn="r">
              <a:lnSpc>
                <a:spcPct val="90000"/>
              </a:lnSpc>
            </a:pP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Fits </a:t>
            </a:r>
            <a:r>
              <a:rPr b="1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WALTER &amp; ZCC</a:t>
            </a: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Cutters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70" name="Picture 3" descr=""/>
          <p:cNvPicPr/>
          <p:nvPr/>
        </p:nvPicPr>
        <p:blipFill>
          <a:blip r:embed="rId3"/>
          <a:stretch/>
        </p:blipFill>
        <p:spPr>
          <a:xfrm>
            <a:off x="263520" y="3623040"/>
            <a:ext cx="6048000" cy="178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0" y="21960"/>
            <a:ext cx="12191760" cy="375156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0" y="3688560"/>
            <a:ext cx="12191760" cy="3165120"/>
          </a:xfrm>
          <a:prstGeom prst="rect">
            <a:avLst/>
          </a:prstGeom>
          <a:gradFill rotWithShape="0">
            <a:gsLst>
              <a:gs pos="96000">
                <a:srgbClr val="6a7590"/>
              </a:gs>
              <a:gs pos="100000">
                <a:srgbClr val="f6f8fc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3"/>
          <p:cNvSpPr/>
          <p:nvPr/>
        </p:nvSpPr>
        <p:spPr>
          <a:xfrm>
            <a:off x="0" y="981000"/>
            <a:ext cx="6095520" cy="172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TextShape 4"/>
          <p:cNvSpPr txBox="1"/>
          <p:nvPr/>
        </p:nvSpPr>
        <p:spPr>
          <a:xfrm>
            <a:off x="194040" y="520920"/>
            <a:ext cx="62834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30000"/>
          </a:bodyPr>
          <a:p>
            <a:pPr>
              <a:lnSpc>
                <a:spcPct val="90000"/>
              </a:lnSpc>
            </a:pPr>
            <a:r>
              <a:rPr b="0" lang="en-GB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SDMT 120512   PR    UN 330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5" name="Picture 9" descr=""/>
          <p:cNvPicPr/>
          <p:nvPr/>
        </p:nvPicPr>
        <p:blipFill>
          <a:blip r:embed="rId1"/>
          <a:stretch/>
        </p:blipFill>
        <p:spPr>
          <a:xfrm>
            <a:off x="263520" y="5489640"/>
            <a:ext cx="6044760" cy="111348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2" descr=""/>
          <p:cNvPicPr/>
          <p:nvPr/>
        </p:nvPicPr>
        <p:blipFill>
          <a:blip r:embed="rId2"/>
          <a:stretch/>
        </p:blipFill>
        <p:spPr>
          <a:xfrm rot="10800000">
            <a:off x="10326240" y="307800"/>
            <a:ext cx="2609640" cy="2609640"/>
          </a:xfrm>
          <a:prstGeom prst="rect">
            <a:avLst/>
          </a:prstGeom>
          <a:ln w="0">
            <a:noFill/>
          </a:ln>
        </p:spPr>
      </p:pic>
      <p:sp>
        <p:nvSpPr>
          <p:cNvPr id="177" name="CustomShape 5"/>
          <p:cNvSpPr/>
          <p:nvPr/>
        </p:nvSpPr>
        <p:spPr>
          <a:xfrm>
            <a:off x="188280" y="1190880"/>
            <a:ext cx="682524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快进给</a:t>
            </a:r>
            <a:r>
              <a:rPr b="0" lang="en-US" sz="2000" spc="-1" strike="noStrike">
                <a:solidFill>
                  <a:srgbClr val="f2f2f2"/>
                </a:solidFill>
                <a:latin typeface="Calibri"/>
              </a:rPr>
              <a:t> 高性能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粗加工</a:t>
            </a:r>
            <a:r>
              <a:rPr b="0" lang="en-US" sz="2000" spc="-1" strike="noStrike">
                <a:solidFill>
                  <a:srgbClr val="f2f2f2"/>
                </a:solidFill>
                <a:latin typeface="Calibri"/>
              </a:rPr>
              <a:t>  大平面加工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针对钢件、不锈钢及铸铁加工优化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干切加工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8" name="CustomShape 6"/>
          <p:cNvSpPr/>
          <p:nvPr/>
        </p:nvSpPr>
        <p:spPr>
          <a:xfrm>
            <a:off x="9480240" y="2958120"/>
            <a:ext cx="2711520" cy="5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3000"/>
          </a:bodyPr>
          <a:p>
            <a:pPr algn="r">
              <a:lnSpc>
                <a:spcPct val="90000"/>
              </a:lnSpc>
            </a:pP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Fits </a:t>
            </a:r>
            <a:r>
              <a:rPr b="1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WALTER &amp; ZCC</a:t>
            </a: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Cutters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79" name="Picture 3" descr=""/>
          <p:cNvPicPr/>
          <p:nvPr/>
        </p:nvPicPr>
        <p:blipFill>
          <a:blip r:embed="rId3"/>
          <a:stretch/>
        </p:blipFill>
        <p:spPr>
          <a:xfrm>
            <a:off x="256320" y="3898080"/>
            <a:ext cx="6051960" cy="145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0" y="0"/>
            <a:ext cx="12185640" cy="6897600"/>
          </a:xfrm>
          <a:prstGeom prst="rect">
            <a:avLst/>
          </a:prstGeom>
          <a:solidFill>
            <a:srgbClr val="16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2"/>
          <p:cNvSpPr/>
          <p:nvPr/>
        </p:nvSpPr>
        <p:spPr>
          <a:xfrm>
            <a:off x="277560" y="981000"/>
            <a:ext cx="3219120" cy="199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3"/>
          <p:cNvSpPr/>
          <p:nvPr/>
        </p:nvSpPr>
        <p:spPr>
          <a:xfrm>
            <a:off x="6419880" y="3000240"/>
            <a:ext cx="5569560" cy="21888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TextShape 4"/>
          <p:cNvSpPr txBox="1"/>
          <p:nvPr/>
        </p:nvSpPr>
        <p:spPr>
          <a:xfrm>
            <a:off x="6347880" y="3219480"/>
            <a:ext cx="5683680" cy="7124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GB" sz="4400" spc="-1" strike="noStrike">
                <a:solidFill>
                  <a:srgbClr val="f2f2f2"/>
                </a:solidFill>
                <a:latin typeface="Helvetica Neue UltraLight"/>
                <a:ea typeface="Helvetica Neue UltraLight"/>
              </a:rPr>
              <a:t>APPLICATION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84" name="Picture 2" descr=""/>
          <p:cNvPicPr/>
          <p:nvPr/>
        </p:nvPicPr>
        <p:blipFill>
          <a:blip r:embed="rId1"/>
          <a:stretch/>
        </p:blipFill>
        <p:spPr>
          <a:xfrm>
            <a:off x="243000" y="1325520"/>
            <a:ext cx="1345680" cy="134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21960"/>
            <a:ext cx="12191760" cy="683568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2"/>
          <p:cNvSpPr/>
          <p:nvPr/>
        </p:nvSpPr>
        <p:spPr>
          <a:xfrm>
            <a:off x="0" y="981000"/>
            <a:ext cx="6095520" cy="172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TextShape 3"/>
          <p:cNvSpPr txBox="1"/>
          <p:nvPr/>
        </p:nvSpPr>
        <p:spPr>
          <a:xfrm>
            <a:off x="194040" y="520920"/>
            <a:ext cx="62834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36000"/>
          </a:bodyPr>
          <a:p>
            <a:pPr>
              <a:lnSpc>
                <a:spcPct val="90000"/>
              </a:lnSpc>
            </a:pPr>
            <a:r>
              <a:rPr b="0" lang="en-GB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LNMU 0303 – Machining </a:t>
            </a:r>
            <a:r>
              <a:rPr b="0" lang="en-GB" sz="27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( Video)</a:t>
            </a:r>
            <a:endParaRPr b="0" lang="en-US" sz="27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8" name="Picture 1" descr="swissblue - LNMU 030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63520" y="1272600"/>
            <a:ext cx="9575280" cy="541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9249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188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188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0"/>
            <a:ext cx="12185640" cy="6897600"/>
          </a:xfrm>
          <a:prstGeom prst="rect">
            <a:avLst/>
          </a:prstGeom>
          <a:solidFill>
            <a:srgbClr val="16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277560" y="981000"/>
            <a:ext cx="3219120" cy="199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6419880" y="3000240"/>
            <a:ext cx="5569560" cy="21888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" name="Picture 4" descr=""/>
          <p:cNvPicPr/>
          <p:nvPr/>
        </p:nvPicPr>
        <p:blipFill>
          <a:blip r:embed="rId1"/>
          <a:stretch/>
        </p:blipFill>
        <p:spPr>
          <a:xfrm>
            <a:off x="263520" y="1304640"/>
            <a:ext cx="1369800" cy="1369800"/>
          </a:xfrm>
          <a:prstGeom prst="rect">
            <a:avLst/>
          </a:prstGeom>
          <a:ln w="0">
            <a:noFill/>
          </a:ln>
        </p:spPr>
      </p:pic>
      <p:sp>
        <p:nvSpPr>
          <p:cNvPr id="49" name="TextShape 4"/>
          <p:cNvSpPr txBox="1"/>
          <p:nvPr/>
        </p:nvSpPr>
        <p:spPr>
          <a:xfrm>
            <a:off x="6347880" y="3219480"/>
            <a:ext cx="5683680" cy="7124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GB" sz="4400" spc="-1" strike="noStrike">
                <a:solidFill>
                  <a:srgbClr val="f2f2f2"/>
                </a:solidFill>
                <a:latin typeface="Helvetica Neue UltraLight"/>
                <a:ea typeface="Helvetica Neue UltraLight"/>
              </a:rPr>
              <a:t>OVER VIEW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0" y="-63360"/>
            <a:ext cx="12191760" cy="375156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2"/>
          <p:cNvSpPr/>
          <p:nvPr/>
        </p:nvSpPr>
        <p:spPr>
          <a:xfrm>
            <a:off x="0" y="3688560"/>
            <a:ext cx="12191760" cy="3165120"/>
          </a:xfrm>
          <a:prstGeom prst="rect">
            <a:avLst/>
          </a:prstGeom>
          <a:gradFill rotWithShape="0">
            <a:gsLst>
              <a:gs pos="96000">
                <a:srgbClr val="6a7590"/>
              </a:gs>
              <a:gs pos="100000">
                <a:srgbClr val="f6f8fc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0" y="981000"/>
            <a:ext cx="3219120" cy="199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TextShape 4"/>
          <p:cNvSpPr txBox="1"/>
          <p:nvPr/>
        </p:nvSpPr>
        <p:spPr>
          <a:xfrm>
            <a:off x="130320" y="455040"/>
            <a:ext cx="33206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5000"/>
          </a:bodyPr>
          <a:p>
            <a:pPr>
              <a:lnSpc>
                <a:spcPct val="90000"/>
              </a:lnSpc>
            </a:pPr>
            <a:r>
              <a:rPr b="0" lang="en-GB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The Line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CustomShape 5"/>
          <p:cNvSpPr/>
          <p:nvPr/>
        </p:nvSpPr>
        <p:spPr>
          <a:xfrm rot="10800000">
            <a:off x="1425960" y="1863360"/>
            <a:ext cx="2355480" cy="2605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586f"/>
              </a:gs>
              <a:gs pos="100000">
                <a:srgbClr val="353535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CustomShape 6"/>
          <p:cNvSpPr/>
          <p:nvPr/>
        </p:nvSpPr>
        <p:spPr>
          <a:xfrm rot="10800000">
            <a:off x="4864320" y="1863360"/>
            <a:ext cx="2355480" cy="2605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586f"/>
              </a:gs>
              <a:gs pos="100000">
                <a:srgbClr val="353535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" name="CustomShape 7"/>
          <p:cNvSpPr/>
          <p:nvPr/>
        </p:nvSpPr>
        <p:spPr>
          <a:xfrm rot="10800000">
            <a:off x="8302320" y="1863360"/>
            <a:ext cx="2355480" cy="2605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586f"/>
              </a:gs>
              <a:gs pos="100000">
                <a:srgbClr val="353535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CustomShape 8"/>
          <p:cNvSpPr/>
          <p:nvPr/>
        </p:nvSpPr>
        <p:spPr>
          <a:xfrm>
            <a:off x="1425960" y="1848240"/>
            <a:ext cx="2355480" cy="260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4000"/>
          </a:bodyPr>
          <a:p>
            <a:pPr algn="ctr">
              <a:lnSpc>
                <a:spcPct val="90000"/>
              </a:lnSpc>
            </a:pPr>
            <a:r>
              <a:rPr b="1" lang="en-GB" sz="24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GB" sz="18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r>
              <a:rPr b="0" lang="en-GB" sz="2500" spc="-1" strike="noStrike">
                <a:solidFill>
                  <a:srgbClr val="f2f2f2"/>
                </a:solidFill>
                <a:latin typeface="Helvetica Neue Thin"/>
                <a:ea typeface="Helvetica Neue Thin"/>
              </a:rPr>
              <a:t>LNMU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58" name="CustomShape 9"/>
          <p:cNvSpPr/>
          <p:nvPr/>
        </p:nvSpPr>
        <p:spPr>
          <a:xfrm>
            <a:off x="4878720" y="1988280"/>
            <a:ext cx="2340360" cy="246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68000"/>
          </a:bodyPr>
          <a:p>
            <a:pPr algn="ctr">
              <a:lnSpc>
                <a:spcPct val="90000"/>
              </a:lnSpc>
            </a:pPr>
            <a:r>
              <a:rPr b="1" lang="en-GB" sz="24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4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GB" sz="18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r>
              <a:rPr b="0" lang="en-GB" sz="2500" spc="-1" strike="noStrike">
                <a:solidFill>
                  <a:srgbClr val="f2f2f2"/>
                </a:solidFill>
                <a:latin typeface="Helvetica Neue Thin"/>
                <a:ea typeface="Helvetica Neue Thin"/>
              </a:rPr>
              <a:t>WNMX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59" name="CustomShape 10"/>
          <p:cNvSpPr/>
          <p:nvPr/>
        </p:nvSpPr>
        <p:spPr>
          <a:xfrm>
            <a:off x="8317080" y="1977840"/>
            <a:ext cx="2340360" cy="246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82000"/>
          </a:bodyPr>
          <a:p>
            <a:pPr algn="ctr">
              <a:lnSpc>
                <a:spcPct val="90000"/>
              </a:lnSpc>
            </a:pPr>
            <a:endParaRPr b="0" lang="en-US" sz="6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6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6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6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6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6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GB" sz="18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r>
              <a:rPr b="0" lang="en-GB" sz="2500" spc="-1" strike="noStrike">
                <a:solidFill>
                  <a:srgbClr val="f2f2f2"/>
                </a:solidFill>
                <a:latin typeface="Helvetica Neue Thin"/>
                <a:ea typeface="Helvetica Neue Thin"/>
              </a:rPr>
              <a:t>SDMT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60" name="Picture 23" descr=""/>
          <p:cNvPicPr/>
          <p:nvPr/>
        </p:nvPicPr>
        <p:blipFill>
          <a:blip r:embed="rId1"/>
          <a:stretch/>
        </p:blipFill>
        <p:spPr>
          <a:xfrm rot="5400000">
            <a:off x="1794240" y="2575440"/>
            <a:ext cx="1618920" cy="888840"/>
          </a:xfrm>
          <a:prstGeom prst="rect">
            <a:avLst/>
          </a:prstGeom>
          <a:ln w="0">
            <a:noFill/>
          </a:ln>
          <a:effectLst>
            <a:reflection algn="bl" blurRad="6350" dir="5400000" endA="300" endPos="35000" rotWithShape="0" stA="52000" sy="-100000"/>
          </a:effectLst>
        </p:spPr>
      </p:pic>
      <p:pic>
        <p:nvPicPr>
          <p:cNvPr id="61" name="Picture 2" descr=""/>
          <p:cNvPicPr/>
          <p:nvPr/>
        </p:nvPicPr>
        <p:blipFill>
          <a:blip r:embed="rId2"/>
          <a:srcRect l="19719" t="-1163" r="20364" b="-461"/>
          <a:stretch/>
        </p:blipFill>
        <p:spPr>
          <a:xfrm>
            <a:off x="5207400" y="2160360"/>
            <a:ext cx="1725120" cy="1608480"/>
          </a:xfrm>
          <a:prstGeom prst="rect">
            <a:avLst/>
          </a:prstGeom>
          <a:ln w="0">
            <a:noFill/>
          </a:ln>
          <a:effectLst>
            <a:reflection algn="bl" blurRad="6350" dir="5400000" endA="300" endPos="35000" rotWithShape="0" stA="52000" sy="-100000"/>
          </a:effectLst>
        </p:spPr>
      </p:pic>
      <p:pic>
        <p:nvPicPr>
          <p:cNvPr id="62" name="Picture 15" descr=""/>
          <p:cNvPicPr/>
          <p:nvPr/>
        </p:nvPicPr>
        <p:blipFill>
          <a:blip r:embed="rId3"/>
          <a:stretch/>
        </p:blipFill>
        <p:spPr>
          <a:xfrm>
            <a:off x="8752680" y="2252880"/>
            <a:ext cx="1468800" cy="146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0" y="-63360"/>
            <a:ext cx="12191760" cy="692100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" name="CustomShape 2"/>
          <p:cNvSpPr/>
          <p:nvPr/>
        </p:nvSpPr>
        <p:spPr>
          <a:xfrm rot="10800000">
            <a:off x="8060400" y="1485360"/>
            <a:ext cx="1939320" cy="219348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CustomShape 3"/>
          <p:cNvSpPr/>
          <p:nvPr/>
        </p:nvSpPr>
        <p:spPr>
          <a:xfrm rot="10800000">
            <a:off x="6550560" y="2150280"/>
            <a:ext cx="1939320" cy="2193480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" name="CustomShape 4"/>
          <p:cNvSpPr/>
          <p:nvPr/>
        </p:nvSpPr>
        <p:spPr>
          <a:xfrm>
            <a:off x="0" y="981000"/>
            <a:ext cx="3219120" cy="199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" name="TextShape 5"/>
          <p:cNvSpPr txBox="1"/>
          <p:nvPr/>
        </p:nvSpPr>
        <p:spPr>
          <a:xfrm>
            <a:off x="130320" y="455040"/>
            <a:ext cx="33206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30000"/>
          </a:bodyPr>
          <a:p>
            <a:pPr>
              <a:lnSpc>
                <a:spcPct val="90000"/>
              </a:lnSpc>
            </a:pPr>
            <a:r>
              <a:rPr b="0" lang="en-GB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CUTTING AREA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CustomShape 6"/>
          <p:cNvSpPr/>
          <p:nvPr/>
        </p:nvSpPr>
        <p:spPr>
          <a:xfrm rot="10800000">
            <a:off x="5093280" y="2859480"/>
            <a:ext cx="1939320" cy="219348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" name="CustomShape 7"/>
          <p:cNvSpPr/>
          <p:nvPr/>
        </p:nvSpPr>
        <p:spPr>
          <a:xfrm rot="10800000">
            <a:off x="3651120" y="3594600"/>
            <a:ext cx="1766520" cy="195408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" name="CustomShape 8"/>
          <p:cNvSpPr/>
          <p:nvPr/>
        </p:nvSpPr>
        <p:spPr>
          <a:xfrm>
            <a:off x="3479760" y="3596040"/>
            <a:ext cx="2071080" cy="184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 fontScale="70000"/>
          </a:bodyPr>
          <a:p>
            <a:pPr algn="ctr">
              <a:lnSpc>
                <a:spcPct val="90000"/>
              </a:lnSpc>
            </a:pPr>
            <a:r>
              <a:rPr b="1" lang="en-GB" sz="18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en-GB" sz="18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LNMU 03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GB" sz="135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r>
              <a:rPr b="0" lang="zh-CN" sz="1879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精加工</a:t>
            </a:r>
            <a:endParaRPr b="0" lang="en-US" sz="1879" spc="-1" strike="noStrike">
              <a:latin typeface="Arial"/>
            </a:endParaRPr>
          </a:p>
        </p:txBody>
      </p:sp>
      <p:sp>
        <p:nvSpPr>
          <p:cNvPr id="71" name="CustomShape 9"/>
          <p:cNvSpPr/>
          <p:nvPr/>
        </p:nvSpPr>
        <p:spPr>
          <a:xfrm rot="5400000">
            <a:off x="6326640" y="2309760"/>
            <a:ext cx="228240" cy="731484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10800000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72" name="CustomShape 10"/>
          <p:cNvSpPr/>
          <p:nvPr/>
        </p:nvSpPr>
        <p:spPr>
          <a:xfrm>
            <a:off x="2975760" y="6102720"/>
            <a:ext cx="95688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</a:rPr>
              <a:t>Lower Feeds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3" name="CustomShape 11"/>
          <p:cNvSpPr/>
          <p:nvPr/>
        </p:nvSpPr>
        <p:spPr>
          <a:xfrm>
            <a:off x="9225360" y="6081840"/>
            <a:ext cx="857880" cy="27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</a:rPr>
              <a:t>High Feeds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4" name="CustomShape 12"/>
          <p:cNvSpPr/>
          <p:nvPr/>
        </p:nvSpPr>
        <p:spPr>
          <a:xfrm rot="16200000">
            <a:off x="1948320" y="5131440"/>
            <a:ext cx="12643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</a:rPr>
              <a:t>Stable Conditions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5" name="CustomShape 13"/>
          <p:cNvSpPr/>
          <p:nvPr/>
        </p:nvSpPr>
        <p:spPr>
          <a:xfrm rot="16200000">
            <a:off x="1898640" y="1836000"/>
            <a:ext cx="13633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</a:rPr>
              <a:t>Difficult Conditions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76" name="CustomShape 14"/>
          <p:cNvSpPr/>
          <p:nvPr/>
        </p:nvSpPr>
        <p:spPr>
          <a:xfrm>
            <a:off x="2709720" y="1223640"/>
            <a:ext cx="228240" cy="4789080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d1d1d1"/>
              </a:gs>
              <a:gs pos="100000">
                <a:srgbClr val="c7c7c7"/>
              </a:gs>
            </a:gsLst>
            <a:lin ang="5400000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77" name="CustomShape 15"/>
          <p:cNvSpPr/>
          <p:nvPr/>
        </p:nvSpPr>
        <p:spPr>
          <a:xfrm>
            <a:off x="5076000" y="3042000"/>
            <a:ext cx="2071080" cy="184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 fontScale="70000"/>
          </a:bodyPr>
          <a:p>
            <a:pPr algn="ctr">
              <a:lnSpc>
                <a:spcPct val="90000"/>
              </a:lnSpc>
            </a:pPr>
            <a:r>
              <a:rPr b="1" lang="en-GB" sz="18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WNMX 09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GB" sz="135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r>
              <a:rPr b="0" lang="zh-CN" sz="1879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半精加工</a:t>
            </a:r>
            <a:endParaRPr b="0" lang="en-US" sz="1879" spc="-1" strike="noStrike">
              <a:latin typeface="Arial"/>
            </a:endParaRPr>
          </a:p>
        </p:txBody>
      </p:sp>
      <p:sp>
        <p:nvSpPr>
          <p:cNvPr id="78" name="CustomShape 16"/>
          <p:cNvSpPr/>
          <p:nvPr/>
        </p:nvSpPr>
        <p:spPr>
          <a:xfrm>
            <a:off x="6704640" y="2287080"/>
            <a:ext cx="2071080" cy="184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 fontScale="68000"/>
          </a:bodyPr>
          <a:p>
            <a:pPr algn="ctr">
              <a:lnSpc>
                <a:spcPct val="90000"/>
              </a:lnSpc>
            </a:pPr>
            <a:r>
              <a:rPr b="1" lang="en-GB" sz="200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SDMT 09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GB" sz="1350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 </a:t>
            </a:r>
            <a:r>
              <a:rPr b="0" lang="zh-CN" sz="1879" spc="-1" strike="noStrike">
                <a:solidFill>
                  <a:srgbClr val="262626"/>
                </a:solidFill>
                <a:latin typeface="Helvetica Neue Thin"/>
                <a:ea typeface="Helvetica Neue Thin"/>
              </a:rPr>
              <a:t>中粗加工</a:t>
            </a:r>
            <a:endParaRPr b="0" lang="en-US" sz="1879" spc="-1" strike="noStrike">
              <a:latin typeface="Arial"/>
            </a:endParaRPr>
          </a:p>
        </p:txBody>
      </p:sp>
      <p:sp>
        <p:nvSpPr>
          <p:cNvPr id="79" name="CustomShape 17"/>
          <p:cNvSpPr/>
          <p:nvPr/>
        </p:nvSpPr>
        <p:spPr>
          <a:xfrm>
            <a:off x="8138880" y="1648800"/>
            <a:ext cx="2071080" cy="184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 fontScale="68000"/>
          </a:bodyPr>
          <a:p>
            <a:pPr algn="ctr">
              <a:lnSpc>
                <a:spcPct val="90000"/>
              </a:lnSpc>
            </a:pPr>
            <a:r>
              <a:rPr b="1" lang="en-GB" sz="2000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SDMT 12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GB" sz="1350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 </a:t>
            </a:r>
            <a:r>
              <a:rPr b="0" lang="zh-CN" sz="1879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粗加工</a:t>
            </a:r>
            <a:endParaRPr b="0" lang="en-US" sz="1879" spc="-1" strike="noStrike">
              <a:latin typeface="Arial"/>
            </a:endParaRPr>
          </a:p>
        </p:txBody>
      </p:sp>
      <p:pic>
        <p:nvPicPr>
          <p:cNvPr id="80" name="Picture 39" descr=""/>
          <p:cNvPicPr/>
          <p:nvPr/>
        </p:nvPicPr>
        <p:blipFill>
          <a:blip r:embed="rId1"/>
          <a:stretch/>
        </p:blipFill>
        <p:spPr>
          <a:xfrm rot="5400000">
            <a:off x="4109760" y="4365000"/>
            <a:ext cx="831600" cy="45648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40" descr=""/>
          <p:cNvPicPr/>
          <p:nvPr/>
        </p:nvPicPr>
        <p:blipFill>
          <a:blip r:embed="rId2"/>
          <a:srcRect l="19719" t="-1163" r="20364" b="-461"/>
          <a:stretch/>
        </p:blipFill>
        <p:spPr>
          <a:xfrm>
            <a:off x="5612400" y="3515040"/>
            <a:ext cx="902160" cy="841320"/>
          </a:xfrm>
          <a:prstGeom prst="rect">
            <a:avLst/>
          </a:prstGeom>
          <a:ln w="0">
            <a:noFill/>
          </a:ln>
        </p:spPr>
      </p:pic>
      <p:pic>
        <p:nvPicPr>
          <p:cNvPr id="82" name="Picture 9" descr=""/>
          <p:cNvPicPr/>
          <p:nvPr/>
        </p:nvPicPr>
        <p:blipFill>
          <a:blip r:embed="rId3"/>
          <a:stretch/>
        </p:blipFill>
        <p:spPr>
          <a:xfrm>
            <a:off x="7363800" y="3040560"/>
            <a:ext cx="684000" cy="68400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43" descr=""/>
          <p:cNvPicPr/>
          <p:nvPr/>
        </p:nvPicPr>
        <p:blipFill>
          <a:blip r:embed="rId4"/>
          <a:stretch/>
        </p:blipFill>
        <p:spPr>
          <a:xfrm>
            <a:off x="8681760" y="2234880"/>
            <a:ext cx="875520" cy="87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-63360"/>
            <a:ext cx="12191760" cy="692100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0" y="981000"/>
            <a:ext cx="3219120" cy="199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TextShape 3"/>
          <p:cNvSpPr txBox="1"/>
          <p:nvPr/>
        </p:nvSpPr>
        <p:spPr>
          <a:xfrm>
            <a:off x="130320" y="455040"/>
            <a:ext cx="33206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zh-CN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应用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986760" y="2379600"/>
            <a:ext cx="2071080" cy="37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 fontScale="37000"/>
          </a:bodyPr>
          <a:p>
            <a:pPr algn="ctr">
              <a:lnSpc>
                <a:spcPct val="90000"/>
              </a:lnSpc>
            </a:pPr>
            <a:r>
              <a:rPr b="1" lang="en-GB" sz="1800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en-GB" sz="1800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LNMU 03</a:t>
            </a:r>
            <a:r>
              <a:rPr b="0" lang="en-GB" sz="1350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 </a:t>
            </a:r>
            <a:endParaRPr b="0" lang="en-US" sz="1350" spc="-1" strike="noStrike">
              <a:latin typeface="Arial"/>
            </a:endParaRPr>
          </a:p>
        </p:txBody>
      </p:sp>
      <p:pic>
        <p:nvPicPr>
          <p:cNvPr id="88" name="Picture 39" descr=""/>
          <p:cNvPicPr/>
          <p:nvPr/>
        </p:nvPicPr>
        <p:blipFill>
          <a:blip r:embed="rId1"/>
          <a:stretch/>
        </p:blipFill>
        <p:spPr>
          <a:xfrm rot="5400000">
            <a:off x="799200" y="1959840"/>
            <a:ext cx="831600" cy="45648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40" descr=""/>
          <p:cNvPicPr/>
          <p:nvPr/>
        </p:nvPicPr>
        <p:blipFill>
          <a:blip r:embed="rId2"/>
          <a:srcRect l="19719" t="-1163" r="20364" b="-461"/>
          <a:stretch/>
        </p:blipFill>
        <p:spPr>
          <a:xfrm>
            <a:off x="763560" y="2954520"/>
            <a:ext cx="902160" cy="84132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9" descr=""/>
          <p:cNvPicPr/>
          <p:nvPr/>
        </p:nvPicPr>
        <p:blipFill>
          <a:blip r:embed="rId3"/>
          <a:stretch/>
        </p:blipFill>
        <p:spPr>
          <a:xfrm>
            <a:off x="872640" y="4146120"/>
            <a:ext cx="684000" cy="68400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43" descr=""/>
          <p:cNvPicPr/>
          <p:nvPr/>
        </p:nvPicPr>
        <p:blipFill>
          <a:blip r:embed="rId4"/>
          <a:stretch/>
        </p:blipFill>
        <p:spPr>
          <a:xfrm>
            <a:off x="776880" y="5180760"/>
            <a:ext cx="875520" cy="875520"/>
          </a:xfrm>
          <a:prstGeom prst="rect">
            <a:avLst/>
          </a:prstGeom>
          <a:ln w="0">
            <a:noFill/>
          </a:ln>
        </p:spPr>
      </p:pic>
      <p:sp>
        <p:nvSpPr>
          <p:cNvPr id="92" name="CustomShape 5"/>
          <p:cNvSpPr/>
          <p:nvPr/>
        </p:nvSpPr>
        <p:spPr>
          <a:xfrm>
            <a:off x="986760" y="3546720"/>
            <a:ext cx="2071080" cy="37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 algn="ctr">
              <a:lnSpc>
                <a:spcPct val="90000"/>
              </a:lnSpc>
            </a:pPr>
            <a:r>
              <a:rPr b="1" lang="en-GB" sz="1400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WNMX 09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986760" y="4543560"/>
            <a:ext cx="2071080" cy="37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 algn="ctr">
              <a:lnSpc>
                <a:spcPct val="90000"/>
              </a:lnSpc>
            </a:pPr>
            <a:r>
              <a:rPr b="1" lang="en-GB" sz="1400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SDMT 09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986760" y="5742000"/>
            <a:ext cx="2071080" cy="37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 algn="ctr">
              <a:lnSpc>
                <a:spcPct val="90000"/>
              </a:lnSpc>
            </a:pPr>
            <a:r>
              <a:rPr b="1" lang="en-GB" sz="1400" spc="-1" strike="noStrike">
                <a:solidFill>
                  <a:srgbClr val="d9d9d9"/>
                </a:solidFill>
                <a:latin typeface="Helvetica Neue Thin"/>
                <a:ea typeface="Helvetica Neue Thin"/>
              </a:rPr>
              <a:t>SDMT 12</a:t>
            </a:r>
            <a:endParaRPr b="0" lang="en-US" sz="1400" spc="-1" strike="noStrike">
              <a:latin typeface="Arial"/>
            </a:endParaRPr>
          </a:p>
        </p:txBody>
      </p:sp>
      <p:grpSp>
        <p:nvGrpSpPr>
          <p:cNvPr id="95" name="Group 8"/>
          <p:cNvGrpSpPr/>
          <p:nvPr/>
        </p:nvGrpSpPr>
        <p:grpSpPr>
          <a:xfrm>
            <a:off x="2947680" y="1985760"/>
            <a:ext cx="687240" cy="705960"/>
            <a:chOff x="2947680" y="1985760"/>
            <a:chExt cx="687240" cy="705960"/>
          </a:xfrm>
        </p:grpSpPr>
        <p:pic>
          <p:nvPicPr>
            <p:cNvPr id="96" name="Picture 2" descr=""/>
            <p:cNvPicPr/>
            <p:nvPr/>
          </p:nvPicPr>
          <p:blipFill>
            <a:blip r:embed="rId5"/>
            <a:stretch/>
          </p:blipFill>
          <p:spPr>
            <a:xfrm>
              <a:off x="2947680" y="198576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" name="CustomShape 9"/>
            <p:cNvSpPr/>
            <p:nvPr/>
          </p:nvSpPr>
          <p:spPr>
            <a:xfrm>
              <a:off x="2947680" y="2433960"/>
              <a:ext cx="68436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Profiling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98" name="Group 10"/>
          <p:cNvGrpSpPr/>
          <p:nvPr/>
        </p:nvGrpSpPr>
        <p:grpSpPr>
          <a:xfrm>
            <a:off x="2947680" y="4211280"/>
            <a:ext cx="687240" cy="711720"/>
            <a:chOff x="2947680" y="4211280"/>
            <a:chExt cx="687240" cy="711720"/>
          </a:xfrm>
        </p:grpSpPr>
        <p:pic>
          <p:nvPicPr>
            <p:cNvPr id="99" name="Picture 7" descr=""/>
            <p:cNvPicPr/>
            <p:nvPr/>
          </p:nvPicPr>
          <p:blipFill>
            <a:blip r:embed="rId6"/>
            <a:stretch/>
          </p:blipFill>
          <p:spPr>
            <a:xfrm>
              <a:off x="2947680" y="421128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0" name="CustomShape 11"/>
            <p:cNvSpPr/>
            <p:nvPr/>
          </p:nvSpPr>
          <p:spPr>
            <a:xfrm>
              <a:off x="2947680" y="4665240"/>
              <a:ext cx="63468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Plates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01" name="Group 12"/>
          <p:cNvGrpSpPr/>
          <p:nvPr/>
        </p:nvGrpSpPr>
        <p:grpSpPr>
          <a:xfrm>
            <a:off x="5305320" y="3121560"/>
            <a:ext cx="699480" cy="718560"/>
            <a:chOff x="5305320" y="3121560"/>
            <a:chExt cx="699480" cy="718560"/>
          </a:xfrm>
        </p:grpSpPr>
        <p:pic>
          <p:nvPicPr>
            <p:cNvPr id="102" name="Picture 12" descr=""/>
            <p:cNvPicPr/>
            <p:nvPr/>
          </p:nvPicPr>
          <p:blipFill>
            <a:blip r:embed="rId7"/>
            <a:stretch/>
          </p:blipFill>
          <p:spPr>
            <a:xfrm>
              <a:off x="5317560" y="312156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" name="CustomShape 13"/>
            <p:cNvSpPr/>
            <p:nvPr/>
          </p:nvSpPr>
          <p:spPr>
            <a:xfrm>
              <a:off x="5305320" y="3582360"/>
              <a:ext cx="69912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Plunging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04" name="Group 14"/>
          <p:cNvGrpSpPr/>
          <p:nvPr/>
        </p:nvGrpSpPr>
        <p:grpSpPr>
          <a:xfrm>
            <a:off x="4044600" y="4207680"/>
            <a:ext cx="801360" cy="715320"/>
            <a:chOff x="4044600" y="4207680"/>
            <a:chExt cx="801360" cy="715320"/>
          </a:xfrm>
        </p:grpSpPr>
        <p:pic>
          <p:nvPicPr>
            <p:cNvPr id="105" name="Picture 18" descr=""/>
            <p:cNvPicPr/>
            <p:nvPr/>
          </p:nvPicPr>
          <p:blipFill>
            <a:blip r:embed="rId8"/>
            <a:stretch/>
          </p:blipFill>
          <p:spPr>
            <a:xfrm>
              <a:off x="4106160" y="420768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6" name="CustomShape 15"/>
            <p:cNvSpPr/>
            <p:nvPr/>
          </p:nvSpPr>
          <p:spPr>
            <a:xfrm>
              <a:off x="4044600" y="4665240"/>
              <a:ext cx="80136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Ramping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07" name="Group 16"/>
          <p:cNvGrpSpPr/>
          <p:nvPr/>
        </p:nvGrpSpPr>
        <p:grpSpPr>
          <a:xfrm>
            <a:off x="4158720" y="1963080"/>
            <a:ext cx="687240" cy="728640"/>
            <a:chOff x="4158720" y="1963080"/>
            <a:chExt cx="687240" cy="728640"/>
          </a:xfrm>
        </p:grpSpPr>
        <p:pic>
          <p:nvPicPr>
            <p:cNvPr id="108" name="Picture 10" descr=""/>
            <p:cNvPicPr/>
            <p:nvPr/>
          </p:nvPicPr>
          <p:blipFill>
            <a:blip r:embed="rId9"/>
            <a:stretch/>
          </p:blipFill>
          <p:spPr>
            <a:xfrm>
              <a:off x="4158720" y="196308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" name="CustomShape 17"/>
            <p:cNvSpPr/>
            <p:nvPr/>
          </p:nvSpPr>
          <p:spPr>
            <a:xfrm>
              <a:off x="4158720" y="2433960"/>
              <a:ext cx="63468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Long 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10" name="Group 18"/>
          <p:cNvGrpSpPr/>
          <p:nvPr/>
        </p:nvGrpSpPr>
        <p:grpSpPr>
          <a:xfrm>
            <a:off x="5317560" y="1973520"/>
            <a:ext cx="687240" cy="741600"/>
            <a:chOff x="5317560" y="1973520"/>
            <a:chExt cx="687240" cy="741600"/>
          </a:xfrm>
        </p:grpSpPr>
        <p:pic>
          <p:nvPicPr>
            <p:cNvPr id="111" name="Picture 14" descr=""/>
            <p:cNvPicPr/>
            <p:nvPr/>
          </p:nvPicPr>
          <p:blipFill>
            <a:blip r:embed="rId10"/>
            <a:stretch/>
          </p:blipFill>
          <p:spPr>
            <a:xfrm>
              <a:off x="5317560" y="197352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2" name="CustomShape 19"/>
            <p:cNvSpPr/>
            <p:nvPr/>
          </p:nvSpPr>
          <p:spPr>
            <a:xfrm>
              <a:off x="5370120" y="2457360"/>
              <a:ext cx="63468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Pocket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13" name="Group 20"/>
          <p:cNvGrpSpPr/>
          <p:nvPr/>
        </p:nvGrpSpPr>
        <p:grpSpPr>
          <a:xfrm>
            <a:off x="2947680" y="5329800"/>
            <a:ext cx="687240" cy="712080"/>
            <a:chOff x="2947680" y="5329800"/>
            <a:chExt cx="687240" cy="712080"/>
          </a:xfrm>
        </p:grpSpPr>
        <p:pic>
          <p:nvPicPr>
            <p:cNvPr id="114" name="Picture 51" descr=""/>
            <p:cNvPicPr/>
            <p:nvPr/>
          </p:nvPicPr>
          <p:blipFill>
            <a:blip r:embed="rId11"/>
            <a:stretch/>
          </p:blipFill>
          <p:spPr>
            <a:xfrm>
              <a:off x="2947680" y="532980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" name="CustomShape 21"/>
            <p:cNvSpPr/>
            <p:nvPr/>
          </p:nvSpPr>
          <p:spPr>
            <a:xfrm>
              <a:off x="2947680" y="5784120"/>
              <a:ext cx="63468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Plates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16" name="Group 22"/>
          <p:cNvGrpSpPr/>
          <p:nvPr/>
        </p:nvGrpSpPr>
        <p:grpSpPr>
          <a:xfrm>
            <a:off x="2947680" y="3098520"/>
            <a:ext cx="687240" cy="705960"/>
            <a:chOff x="2947680" y="3098520"/>
            <a:chExt cx="687240" cy="705960"/>
          </a:xfrm>
        </p:grpSpPr>
        <p:pic>
          <p:nvPicPr>
            <p:cNvPr id="117" name="Picture 54" descr=""/>
            <p:cNvPicPr/>
            <p:nvPr/>
          </p:nvPicPr>
          <p:blipFill>
            <a:blip r:embed="rId12"/>
            <a:stretch/>
          </p:blipFill>
          <p:spPr>
            <a:xfrm>
              <a:off x="2947680" y="309852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8" name="CustomShape 23"/>
            <p:cNvSpPr/>
            <p:nvPr/>
          </p:nvSpPr>
          <p:spPr>
            <a:xfrm>
              <a:off x="2947680" y="3546720"/>
              <a:ext cx="68436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Profiling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19" name="Group 24"/>
          <p:cNvGrpSpPr/>
          <p:nvPr/>
        </p:nvGrpSpPr>
        <p:grpSpPr>
          <a:xfrm>
            <a:off x="4158720" y="3098520"/>
            <a:ext cx="687240" cy="741600"/>
            <a:chOff x="4158720" y="3098520"/>
            <a:chExt cx="687240" cy="741600"/>
          </a:xfrm>
        </p:grpSpPr>
        <p:pic>
          <p:nvPicPr>
            <p:cNvPr id="120" name="Picture 60" descr=""/>
            <p:cNvPicPr/>
            <p:nvPr/>
          </p:nvPicPr>
          <p:blipFill>
            <a:blip r:embed="rId13"/>
            <a:stretch/>
          </p:blipFill>
          <p:spPr>
            <a:xfrm>
              <a:off x="4158720" y="309852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1" name="CustomShape 25"/>
            <p:cNvSpPr/>
            <p:nvPr/>
          </p:nvSpPr>
          <p:spPr>
            <a:xfrm>
              <a:off x="4211280" y="3582360"/>
              <a:ext cx="63468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Pocket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22" name="Group 26"/>
          <p:cNvGrpSpPr/>
          <p:nvPr/>
        </p:nvGrpSpPr>
        <p:grpSpPr>
          <a:xfrm>
            <a:off x="4044600" y="5329800"/>
            <a:ext cx="801360" cy="715680"/>
            <a:chOff x="4044600" y="5329800"/>
            <a:chExt cx="801360" cy="715680"/>
          </a:xfrm>
        </p:grpSpPr>
        <p:pic>
          <p:nvPicPr>
            <p:cNvPr id="123" name="Picture 63" descr=""/>
            <p:cNvPicPr/>
            <p:nvPr/>
          </p:nvPicPr>
          <p:blipFill>
            <a:blip r:embed="rId14"/>
            <a:stretch/>
          </p:blipFill>
          <p:spPr>
            <a:xfrm>
              <a:off x="4106160" y="532980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4" name="CustomShape 27"/>
            <p:cNvSpPr/>
            <p:nvPr/>
          </p:nvSpPr>
          <p:spPr>
            <a:xfrm>
              <a:off x="4044600" y="5787720"/>
              <a:ext cx="80136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Ramping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25" name="Group 28"/>
          <p:cNvGrpSpPr/>
          <p:nvPr/>
        </p:nvGrpSpPr>
        <p:grpSpPr>
          <a:xfrm>
            <a:off x="6462000" y="3121560"/>
            <a:ext cx="687240" cy="729000"/>
            <a:chOff x="6462000" y="3121560"/>
            <a:chExt cx="687240" cy="729000"/>
          </a:xfrm>
        </p:grpSpPr>
        <p:pic>
          <p:nvPicPr>
            <p:cNvPr id="126" name="Picture 72" descr=""/>
            <p:cNvPicPr/>
            <p:nvPr/>
          </p:nvPicPr>
          <p:blipFill>
            <a:blip r:embed="rId15"/>
            <a:stretch/>
          </p:blipFill>
          <p:spPr>
            <a:xfrm>
              <a:off x="6462000" y="312156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7" name="CustomShape 29"/>
            <p:cNvSpPr/>
            <p:nvPr/>
          </p:nvSpPr>
          <p:spPr>
            <a:xfrm>
              <a:off x="6462000" y="3592800"/>
              <a:ext cx="63468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Long 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28" name="Group 30"/>
          <p:cNvGrpSpPr/>
          <p:nvPr/>
        </p:nvGrpSpPr>
        <p:grpSpPr>
          <a:xfrm>
            <a:off x="5317560" y="4204800"/>
            <a:ext cx="687240" cy="741600"/>
            <a:chOff x="5317560" y="4204800"/>
            <a:chExt cx="687240" cy="741600"/>
          </a:xfrm>
        </p:grpSpPr>
        <p:pic>
          <p:nvPicPr>
            <p:cNvPr id="129" name="Picture 75" descr=""/>
            <p:cNvPicPr/>
            <p:nvPr/>
          </p:nvPicPr>
          <p:blipFill>
            <a:blip r:embed="rId16"/>
            <a:stretch/>
          </p:blipFill>
          <p:spPr>
            <a:xfrm>
              <a:off x="5317560" y="420480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0" name="CustomShape 31"/>
            <p:cNvSpPr/>
            <p:nvPr/>
          </p:nvSpPr>
          <p:spPr>
            <a:xfrm>
              <a:off x="5370120" y="4688640"/>
              <a:ext cx="63468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Pocket</a:t>
              </a:r>
              <a:endParaRPr b="0" lang="en-US" sz="1100" spc="-1" strike="noStrike">
                <a:latin typeface="Arial"/>
              </a:endParaRPr>
            </a:p>
          </p:txBody>
        </p:sp>
      </p:grpSp>
      <p:grpSp>
        <p:nvGrpSpPr>
          <p:cNvPr id="131" name="Group 32"/>
          <p:cNvGrpSpPr/>
          <p:nvPr/>
        </p:nvGrpSpPr>
        <p:grpSpPr>
          <a:xfrm>
            <a:off x="5317560" y="5352840"/>
            <a:ext cx="687240" cy="741600"/>
            <a:chOff x="5317560" y="5352840"/>
            <a:chExt cx="687240" cy="741600"/>
          </a:xfrm>
        </p:grpSpPr>
        <p:pic>
          <p:nvPicPr>
            <p:cNvPr id="132" name="Picture 78" descr=""/>
            <p:cNvPicPr/>
            <p:nvPr/>
          </p:nvPicPr>
          <p:blipFill>
            <a:blip r:embed="rId17"/>
            <a:stretch/>
          </p:blipFill>
          <p:spPr>
            <a:xfrm>
              <a:off x="5317560" y="5352840"/>
              <a:ext cx="687240" cy="68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3" name="CustomShape 33"/>
            <p:cNvSpPr/>
            <p:nvPr/>
          </p:nvSpPr>
          <p:spPr>
            <a:xfrm>
              <a:off x="5370120" y="5836680"/>
              <a:ext cx="634680" cy="257760"/>
            </a:xfrm>
            <a:prstGeom prst="rect">
              <a:avLst/>
            </a:prstGeom>
            <a:solidFill>
              <a:srgbClr val="f2f2f2">
                <a:alpha val="5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GB" sz="1100" spc="-1" strike="noStrike">
                  <a:solidFill>
                    <a:srgbClr val="000000"/>
                  </a:solidFill>
                  <a:latin typeface="Calibri"/>
                </a:rPr>
                <a:t>Pocket</a:t>
              </a:r>
              <a:endParaRPr b="0" lang="en-US" sz="11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-207000" y="-189360"/>
            <a:ext cx="12191760" cy="692100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2"/>
          <p:cNvSpPr/>
          <p:nvPr/>
        </p:nvSpPr>
        <p:spPr>
          <a:xfrm>
            <a:off x="0" y="981000"/>
            <a:ext cx="3219120" cy="199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TextShape 3"/>
          <p:cNvSpPr txBox="1"/>
          <p:nvPr/>
        </p:nvSpPr>
        <p:spPr>
          <a:xfrm>
            <a:off x="130320" y="455040"/>
            <a:ext cx="33206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zh-CN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应用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443520" y="1499400"/>
            <a:ext cx="11541240" cy="61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5"/>
          <p:cNvSpPr/>
          <p:nvPr/>
        </p:nvSpPr>
        <p:spPr>
          <a:xfrm>
            <a:off x="584280" y="1499400"/>
            <a:ext cx="10115280" cy="265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zh-CN" sz="2400" spc="-1" strike="noStrike">
                <a:solidFill>
                  <a:srgbClr val="4472c4"/>
                </a:solidFill>
                <a:latin typeface="Calibri"/>
              </a:rPr>
              <a:t>快进给铣削是一种铣削方法，其加工速度比传统方法快三倍</a:t>
            </a:r>
            <a:r>
              <a:rPr b="0" lang="zh-CN" sz="2400" spc="-1" strike="noStrike">
                <a:solidFill>
                  <a:srgbClr val="000000"/>
                </a:solidFill>
                <a:latin typeface="Calibri"/>
              </a:rPr>
              <a:t>。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zh-CN" sz="2400" spc="-1" strike="noStrike">
                <a:solidFill>
                  <a:srgbClr val="f4b183"/>
                </a:solidFill>
                <a:latin typeface="Calibri"/>
              </a:rPr>
              <a:t>它通过调整切深、提高每齿进给量，从而提高了金属去除率，并可以加工更多的零件。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zh-CN" sz="2400" spc="-1" strike="noStrike">
                <a:solidFill>
                  <a:srgbClr val="bdd7ee"/>
                </a:solidFill>
                <a:latin typeface="Calibri"/>
              </a:rPr>
              <a:t>切削力沿轴向指向机床主轴，这意味着更高的稳定性和减少的振动，从而延长了刀具寿命。 此外，快进给铣刀可减少换刀次数，从而节省了时间。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0" y="0"/>
            <a:ext cx="12185640" cy="6897600"/>
          </a:xfrm>
          <a:prstGeom prst="rect">
            <a:avLst/>
          </a:prstGeom>
          <a:solidFill>
            <a:srgbClr val="161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2"/>
          <p:cNvSpPr/>
          <p:nvPr/>
        </p:nvSpPr>
        <p:spPr>
          <a:xfrm>
            <a:off x="277560" y="981000"/>
            <a:ext cx="3219120" cy="199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3"/>
          <p:cNvSpPr/>
          <p:nvPr/>
        </p:nvSpPr>
        <p:spPr>
          <a:xfrm>
            <a:off x="6419880" y="3000240"/>
            <a:ext cx="5569560" cy="21888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TextShape 4"/>
          <p:cNvSpPr txBox="1"/>
          <p:nvPr/>
        </p:nvSpPr>
        <p:spPr>
          <a:xfrm>
            <a:off x="6347880" y="3219480"/>
            <a:ext cx="5683680" cy="7124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GB" sz="4400" spc="-1" strike="noStrike">
                <a:solidFill>
                  <a:srgbClr val="f2f2f2"/>
                </a:solidFill>
                <a:latin typeface="Helvetica Neue UltraLight"/>
                <a:ea typeface="Helvetica Neue UltraLight"/>
              </a:rPr>
              <a:t>DETAILS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3" name="Picture 10" descr=""/>
          <p:cNvPicPr/>
          <p:nvPr/>
        </p:nvPicPr>
        <p:blipFill>
          <a:blip r:embed="rId1"/>
          <a:stretch/>
        </p:blipFill>
        <p:spPr>
          <a:xfrm>
            <a:off x="277560" y="1310400"/>
            <a:ext cx="1369800" cy="144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0" y="21960"/>
            <a:ext cx="12191760" cy="375156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2"/>
          <p:cNvSpPr/>
          <p:nvPr/>
        </p:nvSpPr>
        <p:spPr>
          <a:xfrm>
            <a:off x="0" y="3688560"/>
            <a:ext cx="12191760" cy="3165120"/>
          </a:xfrm>
          <a:prstGeom prst="rect">
            <a:avLst/>
          </a:prstGeom>
          <a:gradFill rotWithShape="0">
            <a:gsLst>
              <a:gs pos="96000">
                <a:srgbClr val="6a7590"/>
              </a:gs>
              <a:gs pos="100000">
                <a:srgbClr val="f6f8fc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3"/>
          <p:cNvSpPr/>
          <p:nvPr/>
        </p:nvSpPr>
        <p:spPr>
          <a:xfrm>
            <a:off x="0" y="981000"/>
            <a:ext cx="5177880" cy="172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TextShape 4"/>
          <p:cNvSpPr txBox="1"/>
          <p:nvPr/>
        </p:nvSpPr>
        <p:spPr>
          <a:xfrm>
            <a:off x="194040" y="520920"/>
            <a:ext cx="62834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5000"/>
          </a:bodyPr>
          <a:p>
            <a:pPr>
              <a:lnSpc>
                <a:spcPct val="90000"/>
              </a:lnSpc>
            </a:pPr>
            <a:r>
              <a:rPr b="0" lang="en-GB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LNMU 0303 ZER    UN 330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Picture 13" descr=""/>
          <p:cNvPicPr/>
          <p:nvPr/>
        </p:nvPicPr>
        <p:blipFill>
          <a:blip r:embed="rId1"/>
          <a:stretch/>
        </p:blipFill>
        <p:spPr>
          <a:xfrm rot="10800000">
            <a:off x="10622880" y="47880"/>
            <a:ext cx="2281680" cy="228168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9" descr=""/>
          <p:cNvPicPr/>
          <p:nvPr/>
        </p:nvPicPr>
        <p:blipFill>
          <a:blip r:embed="rId2"/>
          <a:stretch/>
        </p:blipFill>
        <p:spPr>
          <a:xfrm>
            <a:off x="263520" y="5623200"/>
            <a:ext cx="6040440" cy="111348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5"/>
          <p:cNvSpPr/>
          <p:nvPr/>
        </p:nvSpPr>
        <p:spPr>
          <a:xfrm>
            <a:off x="188280" y="1190880"/>
            <a:ext cx="682524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快进给</a:t>
            </a:r>
            <a:r>
              <a:rPr b="0" lang="en-US" sz="2000" spc="-1" strike="noStrike">
                <a:solidFill>
                  <a:srgbClr val="f2f2f2"/>
                </a:solidFill>
                <a:latin typeface="Calibri"/>
              </a:rPr>
              <a:t> 高性能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精加工</a:t>
            </a:r>
            <a:r>
              <a:rPr b="0" lang="en-US" sz="2000" spc="-1" strike="noStrike">
                <a:solidFill>
                  <a:srgbClr val="f2f2f2"/>
                </a:solidFill>
                <a:latin typeface="Calibri"/>
              </a:rPr>
              <a:t>  模具加工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针对钢件、不锈钢及铸铁加工优化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干切加工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1" name="CustomShape 6"/>
          <p:cNvSpPr/>
          <p:nvPr/>
        </p:nvSpPr>
        <p:spPr>
          <a:xfrm>
            <a:off x="9513720" y="2288880"/>
            <a:ext cx="2711520" cy="5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3000"/>
          </a:bodyPr>
          <a:p>
            <a:pPr algn="r">
              <a:lnSpc>
                <a:spcPct val="90000"/>
              </a:lnSpc>
            </a:pP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Fits </a:t>
            </a:r>
            <a:r>
              <a:rPr b="1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TUNGALOY</a:t>
            </a: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Cutters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52" name="Picture 3" descr=""/>
          <p:cNvPicPr/>
          <p:nvPr/>
        </p:nvPicPr>
        <p:blipFill>
          <a:blip r:embed="rId3"/>
          <a:stretch/>
        </p:blipFill>
        <p:spPr>
          <a:xfrm>
            <a:off x="263520" y="3687840"/>
            <a:ext cx="6040440" cy="180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21960"/>
            <a:ext cx="12191760" cy="3751560"/>
          </a:xfrm>
          <a:prstGeom prst="rect">
            <a:avLst/>
          </a:prstGeom>
          <a:solidFill>
            <a:srgbClr val="6a7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2"/>
          <p:cNvSpPr/>
          <p:nvPr/>
        </p:nvSpPr>
        <p:spPr>
          <a:xfrm>
            <a:off x="0" y="3688560"/>
            <a:ext cx="12191760" cy="3165120"/>
          </a:xfrm>
          <a:prstGeom prst="rect">
            <a:avLst/>
          </a:prstGeom>
          <a:gradFill rotWithShape="0">
            <a:gsLst>
              <a:gs pos="96000">
                <a:srgbClr val="6a7590"/>
              </a:gs>
              <a:gs pos="100000">
                <a:srgbClr val="f6f8fc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3"/>
          <p:cNvSpPr/>
          <p:nvPr/>
        </p:nvSpPr>
        <p:spPr>
          <a:xfrm>
            <a:off x="0" y="981000"/>
            <a:ext cx="4807800" cy="172800"/>
          </a:xfrm>
          <a:prstGeom prst="rect">
            <a:avLst/>
          </a:prstGeom>
          <a:solidFill>
            <a:srgbClr val="b48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TextShape 4"/>
          <p:cNvSpPr txBox="1"/>
          <p:nvPr/>
        </p:nvSpPr>
        <p:spPr>
          <a:xfrm>
            <a:off x="194040" y="520920"/>
            <a:ext cx="6283440" cy="525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5000"/>
          </a:bodyPr>
          <a:p>
            <a:pPr>
              <a:lnSpc>
                <a:spcPct val="90000"/>
              </a:lnSpc>
            </a:pPr>
            <a:r>
              <a:rPr b="0" lang="en-GB" sz="36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WNMX 09T316    UN 330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7" name="Picture 9" descr=""/>
          <p:cNvPicPr/>
          <p:nvPr/>
        </p:nvPicPr>
        <p:blipFill>
          <a:blip r:embed="rId1"/>
          <a:stretch/>
        </p:blipFill>
        <p:spPr>
          <a:xfrm>
            <a:off x="263520" y="5489640"/>
            <a:ext cx="6048000" cy="111348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3" descr=""/>
          <p:cNvPicPr/>
          <p:nvPr/>
        </p:nvPicPr>
        <p:blipFill>
          <a:blip r:embed="rId2"/>
          <a:stretch/>
        </p:blipFill>
        <p:spPr>
          <a:xfrm flipH="1">
            <a:off x="10650960" y="345960"/>
            <a:ext cx="2563920" cy="252396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5"/>
          <p:cNvSpPr/>
          <p:nvPr/>
        </p:nvSpPr>
        <p:spPr>
          <a:xfrm>
            <a:off x="188280" y="1190880"/>
            <a:ext cx="6825240" cy="23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快进给</a:t>
            </a:r>
            <a:r>
              <a:rPr b="0" lang="en-US" sz="2000" spc="-1" strike="noStrike">
                <a:solidFill>
                  <a:srgbClr val="f2f2f2"/>
                </a:solidFill>
                <a:latin typeface="Calibri"/>
              </a:rPr>
              <a:t> 高性能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半精加工</a:t>
            </a:r>
            <a:r>
              <a:rPr b="0" lang="en-US" sz="2000" spc="-1" strike="noStrike">
                <a:solidFill>
                  <a:srgbClr val="f2f2f2"/>
                </a:solidFill>
                <a:latin typeface="Calibri"/>
              </a:rPr>
              <a:t>  模具加工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针对钢件、不锈钢及铸铁加工优化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2000" spc="-1" strike="noStrike">
                <a:solidFill>
                  <a:srgbClr val="262626"/>
                </a:solidFill>
                <a:latin typeface="Calibri"/>
              </a:rPr>
              <a:t>•</a:t>
            </a:r>
            <a:r>
              <a:rPr b="0" lang="en-GB" sz="2000" spc="-1" strike="noStrike">
                <a:solidFill>
                  <a:srgbClr val="f2f2f2"/>
                </a:solidFill>
                <a:latin typeface="Calibri"/>
              </a:rPr>
              <a:t>  </a:t>
            </a:r>
            <a:r>
              <a:rPr b="0" lang="zh-CN" sz="2000" spc="-1" strike="noStrike">
                <a:solidFill>
                  <a:srgbClr val="f2f2f2"/>
                </a:solidFill>
                <a:latin typeface="Calibri"/>
              </a:rPr>
              <a:t>干切加工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60" name="CustomShape 6"/>
          <p:cNvSpPr/>
          <p:nvPr/>
        </p:nvSpPr>
        <p:spPr>
          <a:xfrm>
            <a:off x="10418040" y="2872440"/>
            <a:ext cx="1514520" cy="52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42000"/>
          </a:bodyPr>
          <a:p>
            <a:pPr algn="r">
              <a:lnSpc>
                <a:spcPct val="90000"/>
              </a:lnSpc>
            </a:pP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Fits </a:t>
            </a:r>
            <a:r>
              <a:rPr b="1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KORLOY</a:t>
            </a: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lang="en-GB" sz="1800" spc="-1" strike="noStrike">
                <a:solidFill>
                  <a:srgbClr val="d9d9d9"/>
                </a:solidFill>
                <a:latin typeface="Helvetica Neue"/>
                <a:ea typeface="Helvetica Neue"/>
              </a:rPr>
              <a:t>Cutters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1" name="Picture 1" descr=""/>
          <p:cNvPicPr/>
          <p:nvPr/>
        </p:nvPicPr>
        <p:blipFill>
          <a:blip r:embed="rId3"/>
          <a:stretch/>
        </p:blipFill>
        <p:spPr>
          <a:xfrm>
            <a:off x="263520" y="3868560"/>
            <a:ext cx="6048000" cy="151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7474</TotalTime>
  <Application>LibreOffice/7.0.0.3$Windows_X86_64 LibreOffice_project/8061b3e9204bef6b321a21033174034a5e2ea88e</Application>
  <Words>239</Words>
  <Paragraphs>119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2020-03-22T09:58:22Z</dcterms:created>
  <dc:creator>Dalit Daily-Amir</dc:creator>
  <dc:description/>
  <dc:language>en-US</dc:language>
  <cp:lastModifiedBy/>
  <cp:lastPrinted>2020-12-12T10:24:34Z</cp:lastPrinted>
  <dcterms:modified xsi:type="dcterms:W3CDTF">2021-03-17T13:48:07Z</dcterms:modified>
  <cp:revision>261</cp:revision>
  <dc:subject/>
  <dc:title>TNMG 160408 PM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自定义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